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Fira Code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Source Code Pro Medium"/>
      <p:regular r:id="rId43"/>
      <p:bold r:id="rId44"/>
      <p:italic r:id="rId45"/>
      <p:boldItalic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B1EBB7-56FD-4D6E-B365-7F9737E52FFA}">
  <a:tblStyle styleId="{C9B1EBB7-56FD-4D6E-B365-7F9737E52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DC34D41-26BA-4A64-BA2B-EE9702D1E8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7.xml"/><Relationship Id="rId44" Type="http://schemas.openxmlformats.org/officeDocument/2006/relationships/font" Target="fonts/SourceCodeProMedium-bold.fntdata"/><Relationship Id="rId21" Type="http://schemas.openxmlformats.org/officeDocument/2006/relationships/slide" Target="slides/slide16.xml"/><Relationship Id="rId43" Type="http://schemas.openxmlformats.org/officeDocument/2006/relationships/font" Target="fonts/SourceCodeProMedium-regular.fntdata"/><Relationship Id="rId24" Type="http://schemas.openxmlformats.org/officeDocument/2006/relationships/slide" Target="slides/slide19.xml"/><Relationship Id="rId46" Type="http://schemas.openxmlformats.org/officeDocument/2006/relationships/font" Target="fonts/SourceCodePro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SourceCodePro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omfortaa-bold.fntdata"/><Relationship Id="rId25" Type="http://schemas.openxmlformats.org/officeDocument/2006/relationships/slide" Target="slides/slide20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FiraCode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regular.fntdata"/><Relationship Id="rId16" Type="http://schemas.openxmlformats.org/officeDocument/2006/relationships/slide" Target="slides/slide11.xml"/><Relationship Id="rId38" Type="http://schemas.openxmlformats.org/officeDocument/2006/relationships/font" Target="fonts/FiraCod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cast.airdroid.com/#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Bom dia, o meu nome é Roberto Valente, sou do curso de GPSI e a minha orientadora neste projeto chamado de ValeyEsports foi a Fátima Pais.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Hoje, irei apresentar o que desenvolvi ao longo deste ano relacionado à minha PAP, desde o site passando pelo Sistema de RFID e acabando na aplicação mobile.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8d2698e6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8d2698e6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Já na parte de desenvolvimento 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8f4bd2d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8f4bd2d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Iremos começar pela base de dados. Esta pode ser dividida por colunas imaginárias onde teremos a parte dos torneios, das partidas, dos utilizadores e das logs.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*“PRECISO SABER AS INFORMAÇÕES ESSENCIAIS PARA FALAR DA BASE DE DADOS, PARA NÃO OCUPAR MAIS TEMPO DA APRESENTAÇÃO”*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91381d2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591381d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Mostrando agora algumas páginas do site, aqui temos uma imagem do que aparece após clicar em “Torneios” no menu.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91381d26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591381d26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Já neste slide, temos o aspeto da página de detalhes de um torneio na qual terá as suas informações alteradas dependendo do estado dele. E a parte mais complicada e demorada de fazer, foi de fato a árvore do torneio, tanto o css quanto aparecer as informações.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591381d26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591381d26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ao Sistema RFID, é possível associar/remover tags de utilizadores e ativar/desativar o sistema de logs, isto tudo, depois do utilizador estar logado. O conteúdo mostrado nas prints anteriores, poderão ser observados na demonstração do resultado final.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91381d26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591381d26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Agora irei apresentar a parte favorita do programador, o código.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 este projeto, foi necessário criar um Cron Job que será ativado a cada minuto tendo como função executar este ficheiro. Em poucas palavras, este ficheiro irá fazer a conexão com a base de dados, executar uma query para saber se existe algum torneio no estado “Não Iniciado” e que a hora de início definida pelo criador dele já passou ou está no exato momento. Caso esta query retorne algum resultado, foi feito um ciclo “while” para percorrer cada linha e executar um ficheiro php dando como parâmetro o campo id daquela linha.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591381d26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591381d26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partir da página 51 do relatório, é possível entender mais detalhadamente como funciona a criação de um torneio e consequentemente, perceber melhor este código.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 resumidamente, irá obter o id do torneio e executar uma query para saber o número de participantes do torneio. De seguida, será criada uma array para armazenar todos os id’s dos participantes e também será obtido o número máximo de participantes daquele torneio. De seguida, será feita a descoberta de valores importantes para a continuação do código.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91381d26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91381d26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Será nesta parte do código que os pares serão criados e finalmente inseridos na base de dados para que possam ser observados na árvore do torneio no site.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Volto a reforçar para darem uma vista de olhos na página 52 e 53 que é onde se encontra a explicação mais detalhada deste ficheiro.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91381d26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91381d26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Já sobre o ‘index.js’ da API, a aplicação do Flutter Flow faz um POST ao endpoint ‘tryLogin’ enviando o email e a password. Uma query é feita para saber se existe algum utilizador com as informações que o utilizador enviou, caso exista é enviado para a aplicação o id do utilizador mas caso não exista é apenas enviado o status code 500 simbolizando que não existe nenhum utilizador.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591381d26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591381d26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3be791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3be791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à agenda de apresentação, irei: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Explicar no que consiste o projeto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Amostrar o que foi utilizado no desenvolvimento deste projeto, tanto de hardware quanto de software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Apresentar a arquitetura do projeto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Apresentar algumas partes do projeto, seja prints de como ficou ou até mesmo partes do código de algumas páginas/funções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Fazer a demonstração real do projeto no estado final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Apresentar algumas melhorias que poderão ser feitas no futuro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Agradecer às pessoas/instituições/empresas que ajudaram-me na realização deste projeto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Caso algum de vocês fique com dúvida ou tenha algo para perguntar, levante o braço e quando eu acabar o meu raciocínio irei responder-lhe. Outra coisa importante de dizer é que no relatório têm muitas mais informações detalhadas do que na apresentação.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58d2698e6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58d2698e6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Depois de explicar um pouco do código, no qual pode ser observado com mais detalhes no relatório, irei fazer uma demonstração do que foi desenvolvido até o momento.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58f4bd2d7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58f4bd2d7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Site</a:t>
            </a:r>
            <a:r>
              <a:rPr lang="en">
                <a:solidFill>
                  <a:schemeClr val="dk1"/>
                </a:solidFill>
              </a:rPr>
              <a:t> → Login na conta principal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Ver os detalhes dos 3 tipos de torneios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Ver o gerir de 2 tipos de torneios (iniciado, terminado)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Criar um torneio e dar Logout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Criar nova conta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Participar no torneio que foi criado e dar Logout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Login na conta principal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Ver o gerir do tipo “não iniciado”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Enquanto o torneio não inicia, mostrar o painel de administração e “Em Direto”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Quando iniciar, ir definindo vencedores até acabar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Sistema RFID</a:t>
            </a:r>
            <a:r>
              <a:rPr lang="en">
                <a:solidFill>
                  <a:schemeClr val="dk1"/>
                </a:solidFill>
              </a:rPr>
              <a:t> → Remover uma tag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Tentar associar tag que já foi associada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Associar uma que não foi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Ligar o sistema de Logs e passar as 2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App</a:t>
            </a:r>
            <a:r>
              <a:rPr lang="en">
                <a:solidFill>
                  <a:schemeClr val="dk1"/>
                </a:solidFill>
              </a:rPr>
              <a:t> → Usar </a:t>
            </a: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https://webcast.airdroid.com/#/</a:t>
            </a:r>
            <a:r>
              <a:rPr lang="en">
                <a:solidFill>
                  <a:schemeClr val="dk1"/>
                </a:solidFill>
              </a:rPr>
              <a:t> para espelhar o telemóvel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Login com pass errada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Login com pass certa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58d2698e6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58d2698e6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a possíveis aspectos que possam ser melhorados e implantados, eu pensei em: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58f4bd2d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58f4bd2d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site: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Ser possível fazer o pedido e associação da tag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Criar novas funções para o criador do torneio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sistema rfid: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Sistema de carregamentos + loja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Fazer mais integrações com o site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 Mobile: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Mostrar os detalhes do torneio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Permitir participar num torneio pela App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Geral: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Melhorar o design e a experiência do utilizador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Criar mais tipos de utilizador para melhor organização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58d2698e6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58d2698e6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Este foi um projeto que demorou cerca de 9 meses para chegar no ponto que está e obviamente isto não seria possível sem a ajuda de pessoas, empresas e instituições no qual vai um grande agradecimento meu para …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58d68249b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58d68249b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Dizer o nome de todos que estão na tabela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prontos, aqui acabo a minha apresentação. Mais uma vez gostaria de reforçar que o relatório possui muitas mais informações detalhadas do que a apresentação e é isso, estou disponível para as perguntas que desejem fazer.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8d2698e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8d2698e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a este projeto, eu queria que ele 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8d68249b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8d68249b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Permitisse qualquer pessoa criar/gerir/participar em torneios de eSports, isto tudo feito através de uma única plataforma. Para além dar os “primeiros passos” no desenvolvimento de algo para a gestão de eventos.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8d2698e6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8d2698e6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Já sobre as ferramentas de mais utilizadas durante o desenvolvimento …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d68249b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d68249b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 parte de software, foram: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Xamp: criar o ambiente de testes para ser possível testar o site no portátil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phpMyAdmin: gerir a base de dados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Git + Github: criar backups ao longo do desenvolvimento e enviar para o github.com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Render: hospedar a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cPanel: gerir configurações do site, base de dados,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Postman: testar a API rapidamente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Chrome: acessar o site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VsCode: Programar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8d68249b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8d68249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 parte de hardware, foram: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os equipamentos que veio no kit Raspberry Pi Starter Kit da OkDo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O sensor RFID-RC522 juntamente com a tag e cartão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LCD Display TouchScreen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E obviamente algumas cabos Fêmea-Fêmea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8d2698e6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8d2698e6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à arquitetura do projeto …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8d68249b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8d68249b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Irei começar da esquerda, portanto o leitor de RFID irá enviar dados para a Raspberry Pi dependendo de qual tag for passada no leitor e o Display irá apresentar graficamente as informações da aplicação.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à App Mobile, esta necessita da API para obter os dados da base de dados que serão apresentados na aplicação dependendo de que utilizador logar.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relação ao Site, este diretamente da cloud irá obter os dados da base de dados que serão apresentados ao utilizador que entrar no site.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 fim, o Cron Job irá diretamente na base de dados fazer uma ação dependendo do resultado de uma condição.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Cada parte da arquitetura está mais detalhada no relatório e algumas partes irão ser explicadas durante a apresentação.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020613" y="1335100"/>
            <a:ext cx="71028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020588" y="3094475"/>
            <a:ext cx="7102800" cy="465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77" name="Google Shape;77;p11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1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1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3"/>
          <p:cNvSpPr txBox="1"/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subTitle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9" type="subTitle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2687525" y="3464250"/>
            <a:ext cx="57435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2687414" y="1600950"/>
            <a:ext cx="5743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4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4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5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5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15"/>
          <p:cNvSpPr txBox="1"/>
          <p:nvPr>
            <p:ph type="title"/>
          </p:nvPr>
        </p:nvSpPr>
        <p:spPr>
          <a:xfrm>
            <a:off x="713225" y="535650"/>
            <a:ext cx="3165900" cy="23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713225" y="2914050"/>
            <a:ext cx="31659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/>
          <p:nvPr>
            <p:ph idx="2" type="pic"/>
          </p:nvPr>
        </p:nvSpPr>
        <p:spPr>
          <a:xfrm>
            <a:off x="4783250" y="5320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2" type="subTitle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3" type="subTitle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4" type="subTitle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subTitle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subTitle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4" type="subTitle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subTitle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subTitle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3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3500600" y="1923775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2" type="subTitle"/>
          </p:nvPr>
        </p:nvSpPr>
        <p:spPr>
          <a:xfrm>
            <a:off x="6445791" y="1923775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3" type="subTitle"/>
          </p:nvPr>
        </p:nvSpPr>
        <p:spPr>
          <a:xfrm>
            <a:off x="3500600" y="3566750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4" type="subTitle"/>
          </p:nvPr>
        </p:nvSpPr>
        <p:spPr>
          <a:xfrm>
            <a:off x="6445791" y="3566750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5" type="subTitle"/>
          </p:nvPr>
        </p:nvSpPr>
        <p:spPr>
          <a:xfrm>
            <a:off x="3194436" y="1418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6" type="subTitle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7" type="subTitle"/>
          </p:nvPr>
        </p:nvSpPr>
        <p:spPr>
          <a:xfrm>
            <a:off x="6139611" y="1418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8" type="subTitle"/>
          </p:nvPr>
        </p:nvSpPr>
        <p:spPr>
          <a:xfrm>
            <a:off x="6139611" y="30612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1394900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3864750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1394900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3864750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6334599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6" type="subTitle"/>
          </p:nvPr>
        </p:nvSpPr>
        <p:spPr>
          <a:xfrm>
            <a:off x="6334599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7" type="subTitle"/>
          </p:nvPr>
        </p:nvSpPr>
        <p:spPr>
          <a:xfrm>
            <a:off x="1113052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8" type="subTitle"/>
          </p:nvPr>
        </p:nvSpPr>
        <p:spPr>
          <a:xfrm>
            <a:off x="3582900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9" type="subTitle"/>
          </p:nvPr>
        </p:nvSpPr>
        <p:spPr>
          <a:xfrm>
            <a:off x="6052748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13" type="subTitle"/>
          </p:nvPr>
        </p:nvSpPr>
        <p:spPr>
          <a:xfrm>
            <a:off x="1113052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4" type="subTitle"/>
          </p:nvPr>
        </p:nvSpPr>
        <p:spPr>
          <a:xfrm>
            <a:off x="3582900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5" type="subTitle"/>
          </p:nvPr>
        </p:nvSpPr>
        <p:spPr>
          <a:xfrm>
            <a:off x="6052748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23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23"/>
          <p:cNvSpPr txBox="1"/>
          <p:nvPr>
            <p:ph hasCustomPrompt="1" type="title"/>
          </p:nvPr>
        </p:nvSpPr>
        <p:spPr>
          <a:xfrm>
            <a:off x="4051975" y="630575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4408555" y="1300670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hasCustomPrompt="1" idx="2" type="title"/>
          </p:nvPr>
        </p:nvSpPr>
        <p:spPr>
          <a:xfrm>
            <a:off x="4051975" y="1982840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/>
          <p:nvPr>
            <p:ph idx="3" type="subTitle"/>
          </p:nvPr>
        </p:nvSpPr>
        <p:spPr>
          <a:xfrm>
            <a:off x="4408555" y="2652935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hasCustomPrompt="1" idx="4" type="title"/>
          </p:nvPr>
        </p:nvSpPr>
        <p:spPr>
          <a:xfrm>
            <a:off x="4051975" y="3335105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/>
          <p:nvPr>
            <p:ph idx="5" type="subTitle"/>
          </p:nvPr>
        </p:nvSpPr>
        <p:spPr>
          <a:xfrm>
            <a:off x="4408555" y="4005200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9" name="Google Shape;199;p2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4"/>
          <p:cNvSpPr txBox="1"/>
          <p:nvPr>
            <p:ph hasCustomPrompt="1" type="title"/>
          </p:nvPr>
        </p:nvSpPr>
        <p:spPr>
          <a:xfrm>
            <a:off x="884850" y="1890700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980375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2" type="subTitle"/>
          </p:nvPr>
        </p:nvSpPr>
        <p:spPr>
          <a:xfrm>
            <a:off x="720000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hasCustomPrompt="1" idx="3" type="title"/>
          </p:nvPr>
        </p:nvSpPr>
        <p:spPr>
          <a:xfrm>
            <a:off x="3590988" y="1890950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/>
          <p:nvPr>
            <p:ph idx="4" type="subTitle"/>
          </p:nvPr>
        </p:nvSpPr>
        <p:spPr>
          <a:xfrm>
            <a:off x="3589193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5" type="subTitle"/>
          </p:nvPr>
        </p:nvSpPr>
        <p:spPr>
          <a:xfrm>
            <a:off x="3420001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hasCustomPrompt="1" idx="6" type="title"/>
          </p:nvPr>
        </p:nvSpPr>
        <p:spPr>
          <a:xfrm>
            <a:off x="6296775" y="1891075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/>
          <p:nvPr>
            <p:ph idx="7" type="subTitle"/>
          </p:nvPr>
        </p:nvSpPr>
        <p:spPr>
          <a:xfrm>
            <a:off x="6198011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8" type="subTitle"/>
          </p:nvPr>
        </p:nvSpPr>
        <p:spPr>
          <a:xfrm>
            <a:off x="6120002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89013" y="696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3485375" y="1860375"/>
            <a:ext cx="4945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/>
        </p:nvSpPr>
        <p:spPr>
          <a:xfrm>
            <a:off x="3485425" y="3572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7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7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292547" y="3632599"/>
            <a:ext cx="26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585702" y="3632599"/>
            <a:ext cx="26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4988437" y="3200700"/>
            <a:ext cx="267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281362" y="3200700"/>
            <a:ext cx="267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8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8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9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ctrTitle"/>
          </p:nvPr>
        </p:nvSpPr>
        <p:spPr>
          <a:xfrm>
            <a:off x="2735500" y="1563650"/>
            <a:ext cx="5797500" cy="20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“Tipo”</a:t>
            </a:r>
            <a:r>
              <a:rPr lang="en" sz="2000">
                <a:solidFill>
                  <a:schemeClr val="accent4"/>
                </a:solidFill>
              </a:rPr>
              <a:t>:</a:t>
            </a:r>
            <a:r>
              <a:rPr lang="en" sz="2000"/>
              <a:t> </a:t>
            </a:r>
            <a:r>
              <a:rPr lang="en" sz="2000">
                <a:solidFill>
                  <a:schemeClr val="accent5"/>
                </a:solidFill>
              </a:rPr>
              <a:t>“Apresentação PAP”</a:t>
            </a:r>
            <a:r>
              <a:rPr lang="en" sz="2000"/>
              <a:t>,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“Nome”</a:t>
            </a:r>
            <a:r>
              <a:rPr lang="en" sz="2000">
                <a:solidFill>
                  <a:schemeClr val="accent4"/>
                </a:solidFill>
              </a:rPr>
              <a:t>: </a:t>
            </a:r>
            <a:r>
              <a:rPr lang="en" sz="2000">
                <a:solidFill>
                  <a:schemeClr val="accent5"/>
                </a:solidFill>
              </a:rPr>
              <a:t>“ValeyEsports”</a:t>
            </a:r>
            <a:r>
              <a:rPr lang="en" sz="2000"/>
              <a:t>,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“Criador”</a:t>
            </a:r>
            <a:r>
              <a:rPr lang="en" sz="2000">
                <a:solidFill>
                  <a:schemeClr val="accent4"/>
                </a:solidFill>
              </a:rPr>
              <a:t>:</a:t>
            </a:r>
            <a:r>
              <a:rPr lang="en" sz="2000"/>
              <a:t> </a:t>
            </a:r>
            <a:r>
              <a:rPr lang="en" sz="2000">
                <a:solidFill>
                  <a:schemeClr val="accent5"/>
                </a:solidFill>
              </a:rPr>
              <a:t>“Roberto Valente”</a:t>
            </a:r>
            <a:r>
              <a:rPr lang="en" sz="2000"/>
              <a:t>,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“Orientadora”</a:t>
            </a:r>
            <a:r>
              <a:rPr lang="en" sz="2000">
                <a:solidFill>
                  <a:schemeClr val="accent4"/>
                </a:solidFill>
              </a:rPr>
              <a:t>:</a:t>
            </a:r>
            <a:r>
              <a:rPr lang="en" sz="2000"/>
              <a:t> </a:t>
            </a:r>
            <a:r>
              <a:rPr lang="en" sz="2000">
                <a:solidFill>
                  <a:schemeClr val="accent5"/>
                </a:solidFill>
              </a:rPr>
              <a:t>“Fátima Pais”</a:t>
            </a:r>
            <a:r>
              <a:rPr lang="en" sz="2000"/>
              <a:t>,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“Curso”</a:t>
            </a:r>
            <a:r>
              <a:rPr lang="en" sz="2000">
                <a:solidFill>
                  <a:schemeClr val="accent4"/>
                </a:solidFill>
              </a:rPr>
              <a:t>: </a:t>
            </a:r>
            <a:r>
              <a:rPr lang="en" sz="2000">
                <a:solidFill>
                  <a:schemeClr val="accent5"/>
                </a:solidFill>
              </a:rPr>
              <a:t>“GPSI”</a:t>
            </a:r>
            <a:r>
              <a:rPr lang="en" sz="2000"/>
              <a:t>,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“Data”</a:t>
            </a:r>
            <a:r>
              <a:rPr lang="en" sz="2000">
                <a:solidFill>
                  <a:schemeClr val="accent4"/>
                </a:solidFill>
              </a:rPr>
              <a:t>:</a:t>
            </a:r>
            <a:r>
              <a:rPr lang="en" sz="2000"/>
              <a:t> </a:t>
            </a:r>
            <a:r>
              <a:rPr lang="en" sz="2000">
                <a:solidFill>
                  <a:schemeClr val="accent5"/>
                </a:solidFill>
              </a:rPr>
              <a:t>“2023/07/19 06:07:02”</a:t>
            </a:r>
            <a:r>
              <a:rPr lang="en" sz="2000"/>
              <a:t>,</a:t>
            </a:r>
            <a:endParaRPr sz="2000"/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2735500" y="3526250"/>
            <a:ext cx="57975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“Escola”</a:t>
            </a:r>
            <a:r>
              <a:rPr lang="en">
                <a:solidFill>
                  <a:schemeClr val="accent4"/>
                </a:solidFill>
              </a:rPr>
              <a:t>: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“Secundária de Santa Maria da Feira”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38" name="Google Shape;238;p28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8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8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1" name="Google Shape;241;p28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2" name="Google Shape;242;p28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FFFF"/>
                </a:solidFill>
              </a:rPr>
              <a:t>“Desenvolvimento”</a:t>
            </a:r>
            <a:r>
              <a:rPr lang="en" sz="3500">
                <a:solidFill>
                  <a:schemeClr val="accent4"/>
                </a:solidFill>
              </a:rPr>
              <a:t>: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519" name="Google Shape;519;p37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0" name="Google Shape;520;p37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Demonstração de algumas fases do desenvolvimento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1" name="Google Shape;521;p37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525" name="Google Shape;525;p3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26" name="Google Shape;526;p3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</a:t>
            </a:r>
            <a:r>
              <a:rPr lang="en">
                <a:solidFill>
                  <a:schemeClr val="accent4"/>
                </a:solidFill>
              </a:rPr>
              <a:t>de Dados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544" name="Google Shape;544;p3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45" name="Google Shape;545;p3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8" name="Google Shape;5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00" y="1538975"/>
            <a:ext cx="7586400" cy="2827800"/>
          </a:xfrm>
          <a:prstGeom prst="roundRect">
            <a:avLst>
              <a:gd fmla="val 381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"/>
          <p:cNvSpPr txBox="1"/>
          <p:nvPr>
            <p:ph type="title"/>
          </p:nvPr>
        </p:nvSpPr>
        <p:spPr>
          <a:xfrm>
            <a:off x="713225" y="1402850"/>
            <a:ext cx="3249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“Mensagem”</a:t>
            </a:r>
            <a:r>
              <a:rPr lang="en"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64" name="Google Shape;564;p39"/>
          <p:cNvSpPr txBox="1"/>
          <p:nvPr>
            <p:ph idx="1" type="subTitle"/>
          </p:nvPr>
        </p:nvSpPr>
        <p:spPr>
          <a:xfrm>
            <a:off x="713225" y="1905050"/>
            <a:ext cx="32490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“Após fazer o login e clicar em ‘Torneios’ no Menu, é possível ver os torneios que o utilizador criou e os torneios que o utilizador participa.</a:t>
            </a:r>
            <a:r>
              <a:rPr lang="en">
                <a:solidFill>
                  <a:schemeClr val="accent5"/>
                </a:solidFill>
              </a:rPr>
              <a:t>”</a:t>
            </a:r>
            <a:r>
              <a:rPr lang="en"/>
              <a:t>,</a:t>
            </a:r>
            <a:endParaRPr/>
          </a:p>
        </p:txBody>
      </p:sp>
      <p:grpSp>
        <p:nvGrpSpPr>
          <p:cNvPr id="565" name="Google Shape;565;p3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566" name="Google Shape;566;p3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39"/>
          <p:cNvSpPr txBox="1"/>
          <p:nvPr/>
        </p:nvSpPr>
        <p:spPr>
          <a:xfrm>
            <a:off x="204125" y="11016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572" name="Google Shape;572;p3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73" name="Google Shape;573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6" name="Google Shape;5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75" y="1534401"/>
            <a:ext cx="4175400" cy="1961100"/>
          </a:xfrm>
          <a:prstGeom prst="roundRect">
            <a:avLst>
              <a:gd fmla="val 2665" name="adj"/>
            </a:avLst>
          </a:prstGeom>
          <a:noFill/>
          <a:ln>
            <a:noFill/>
          </a:ln>
        </p:spPr>
      </p:pic>
      <p:sp>
        <p:nvSpPr>
          <p:cNvPr id="587" name="Google Shape;587;p39"/>
          <p:cNvSpPr txBox="1"/>
          <p:nvPr>
            <p:ph type="title"/>
          </p:nvPr>
        </p:nvSpPr>
        <p:spPr>
          <a:xfrm>
            <a:off x="4332750" y="849500"/>
            <a:ext cx="32490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“Imagem”</a:t>
            </a:r>
            <a:r>
              <a:rPr lang="en"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88" name="Google Shape;588;p39"/>
          <p:cNvSpPr txBox="1"/>
          <p:nvPr>
            <p:ph idx="1" type="subTitle"/>
          </p:nvPr>
        </p:nvSpPr>
        <p:spPr>
          <a:xfrm>
            <a:off x="4369375" y="1382175"/>
            <a:ext cx="2775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</a:t>
            </a:r>
            <a:endParaRPr/>
          </a:p>
        </p:txBody>
      </p:sp>
      <p:sp>
        <p:nvSpPr>
          <p:cNvPr id="589" name="Google Shape;589;p39"/>
          <p:cNvSpPr txBox="1"/>
          <p:nvPr>
            <p:ph idx="1" type="subTitle"/>
          </p:nvPr>
        </p:nvSpPr>
        <p:spPr>
          <a:xfrm>
            <a:off x="8822275" y="3186500"/>
            <a:ext cx="2775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/>
          <p:nvPr>
            <p:ph type="title"/>
          </p:nvPr>
        </p:nvSpPr>
        <p:spPr>
          <a:xfrm>
            <a:off x="713225" y="1402850"/>
            <a:ext cx="3249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“Mensagem”</a:t>
            </a:r>
            <a:r>
              <a:rPr lang="en"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95" name="Google Shape;595;p40"/>
          <p:cNvSpPr txBox="1"/>
          <p:nvPr>
            <p:ph idx="1" type="subTitle"/>
          </p:nvPr>
        </p:nvSpPr>
        <p:spPr>
          <a:xfrm>
            <a:off x="713225" y="1905050"/>
            <a:ext cx="32490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“Caso o utilizador deseje ver as informações de algum torneio, estas serão apresentadas dependendo do estado do mesmo. A parte mais complicada daqui, foi fazer a Árvore do Torneio.”</a:t>
            </a:r>
            <a:r>
              <a:rPr lang="en"/>
              <a:t>,</a:t>
            </a:r>
            <a:endParaRPr/>
          </a:p>
        </p:txBody>
      </p:sp>
      <p:grpSp>
        <p:nvGrpSpPr>
          <p:cNvPr id="596" name="Google Shape;596;p4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597" name="Google Shape;597;p4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40"/>
          <p:cNvSpPr txBox="1"/>
          <p:nvPr/>
        </p:nvSpPr>
        <p:spPr>
          <a:xfrm>
            <a:off x="204125" y="11016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1" name="Google Shape;601;p40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2" name="Google Shape;602;p40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603" name="Google Shape;603;p40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604" name="Google Shape;604;p40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40"/>
          <p:cNvSpPr txBox="1"/>
          <p:nvPr>
            <p:ph type="title"/>
          </p:nvPr>
        </p:nvSpPr>
        <p:spPr>
          <a:xfrm>
            <a:off x="4332750" y="849500"/>
            <a:ext cx="32490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“Imagem”</a:t>
            </a:r>
            <a:r>
              <a:rPr lang="en"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8" name="Google Shape;618;p40"/>
          <p:cNvSpPr txBox="1"/>
          <p:nvPr>
            <p:ph idx="1" type="subTitle"/>
          </p:nvPr>
        </p:nvSpPr>
        <p:spPr>
          <a:xfrm>
            <a:off x="4369375" y="1382175"/>
            <a:ext cx="2775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</a:t>
            </a:r>
            <a:endParaRPr/>
          </a:p>
        </p:txBody>
      </p:sp>
      <p:sp>
        <p:nvSpPr>
          <p:cNvPr id="619" name="Google Shape;619;p40"/>
          <p:cNvSpPr txBox="1"/>
          <p:nvPr>
            <p:ph idx="1" type="subTitle"/>
          </p:nvPr>
        </p:nvSpPr>
        <p:spPr>
          <a:xfrm>
            <a:off x="8822275" y="3186500"/>
            <a:ext cx="2775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”</a:t>
            </a:r>
            <a:endParaRPr/>
          </a:p>
        </p:txBody>
      </p:sp>
      <p:pic>
        <p:nvPicPr>
          <p:cNvPr id="620" name="Google Shape;6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75" y="1534400"/>
            <a:ext cx="4175400" cy="1961100"/>
          </a:xfrm>
          <a:prstGeom prst="roundRect">
            <a:avLst>
              <a:gd fmla="val 253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/>
          <p:cNvSpPr txBox="1"/>
          <p:nvPr>
            <p:ph type="title"/>
          </p:nvPr>
        </p:nvSpPr>
        <p:spPr>
          <a:xfrm>
            <a:off x="713225" y="1402850"/>
            <a:ext cx="3249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“Mensagem”</a:t>
            </a:r>
            <a:r>
              <a:rPr lang="en"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1"/>
          <p:cNvSpPr txBox="1"/>
          <p:nvPr>
            <p:ph idx="1" type="subTitle"/>
          </p:nvPr>
        </p:nvSpPr>
        <p:spPr>
          <a:xfrm>
            <a:off x="713225" y="1905050"/>
            <a:ext cx="32490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“No Sistema RFID é possível associar/remover tags de utilizadores e ativar/desativar o sistema de logs, isto claro, depois do utilizador ter feito login.”</a:t>
            </a:r>
            <a:r>
              <a:rPr lang="en"/>
              <a:t>,</a:t>
            </a:r>
            <a:endParaRPr/>
          </a:p>
        </p:txBody>
      </p:sp>
      <p:grpSp>
        <p:nvGrpSpPr>
          <p:cNvPr id="627" name="Google Shape;627;p4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628" name="Google Shape;628;p4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41"/>
          <p:cNvSpPr txBox="1"/>
          <p:nvPr/>
        </p:nvSpPr>
        <p:spPr>
          <a:xfrm>
            <a:off x="204125" y="11016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2" name="Google Shape;632;p41"/>
          <p:cNvSpPr txBox="1"/>
          <p:nvPr/>
        </p:nvSpPr>
        <p:spPr>
          <a:xfrm>
            <a:off x="8088925" y="4001925"/>
            <a:ext cx="9159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] </a:t>
            </a: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3" name="Google Shape;633;p4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634" name="Google Shape;634;p4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635" name="Google Shape;635;p4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41"/>
          <p:cNvSpPr txBox="1"/>
          <p:nvPr>
            <p:ph type="title"/>
          </p:nvPr>
        </p:nvSpPr>
        <p:spPr>
          <a:xfrm>
            <a:off x="4332750" y="849500"/>
            <a:ext cx="32490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“Imagem”</a:t>
            </a:r>
            <a:r>
              <a:rPr lang="en">
                <a:solidFill>
                  <a:schemeClr val="accent4"/>
                </a:solidFill>
              </a:rPr>
              <a:t>: </a:t>
            </a:r>
            <a:r>
              <a:rPr lang="en">
                <a:solidFill>
                  <a:schemeClr val="accent5"/>
                </a:solidFill>
              </a:rPr>
              <a:t>[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49" name="Google Shape;6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375" y="1565925"/>
            <a:ext cx="2351400" cy="1175700"/>
          </a:xfrm>
          <a:prstGeom prst="roundRect">
            <a:avLst>
              <a:gd fmla="val 4124" name="adj"/>
            </a:avLst>
          </a:prstGeom>
          <a:noFill/>
          <a:ln>
            <a:noFill/>
          </a:ln>
        </p:spPr>
      </p:pic>
      <p:pic>
        <p:nvPicPr>
          <p:cNvPr id="650" name="Google Shape;6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875" y="1971675"/>
            <a:ext cx="2351400" cy="1415100"/>
          </a:xfrm>
          <a:prstGeom prst="roundRect">
            <a:avLst>
              <a:gd fmla="val 4001" name="adj"/>
            </a:avLst>
          </a:prstGeom>
          <a:noFill/>
          <a:ln>
            <a:noFill/>
          </a:ln>
        </p:spPr>
      </p:pic>
      <p:sp>
        <p:nvSpPr>
          <p:cNvPr id="651" name="Google Shape;651;p41"/>
          <p:cNvSpPr/>
          <p:nvPr/>
        </p:nvSpPr>
        <p:spPr>
          <a:xfrm>
            <a:off x="6257175" y="2726825"/>
            <a:ext cx="117300" cy="12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1"/>
          <p:cNvSpPr/>
          <p:nvPr/>
        </p:nvSpPr>
        <p:spPr>
          <a:xfrm rot="969992">
            <a:off x="6087480" y="2658035"/>
            <a:ext cx="117444" cy="12580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375" y="3450500"/>
            <a:ext cx="2351400" cy="1413300"/>
          </a:xfrm>
          <a:prstGeom prst="roundRect">
            <a:avLst>
              <a:gd fmla="val 389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</a:t>
            </a:r>
            <a:r>
              <a:rPr lang="en">
                <a:solidFill>
                  <a:schemeClr val="accent4"/>
                </a:solidFill>
              </a:rPr>
              <a:t>&gt; </a:t>
            </a:r>
            <a:r>
              <a:rPr lang="en">
                <a:solidFill>
                  <a:schemeClr val="accent4"/>
                </a:solidFill>
              </a:rPr>
              <a:t>‘fileToCronJob.php’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659" name="Google Shape;659;p42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660" name="Google Shape;660;p42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42"/>
          <p:cNvPicPr preferRelativeResize="0"/>
          <p:nvPr/>
        </p:nvPicPr>
        <p:blipFill rotWithShape="1">
          <a:blip r:embed="rId3">
            <a:alphaModFix/>
          </a:blip>
          <a:srcRect b="6144" l="3203" r="3128" t="5951"/>
          <a:stretch/>
        </p:blipFill>
        <p:spPr>
          <a:xfrm>
            <a:off x="2630350" y="1479425"/>
            <a:ext cx="6292800" cy="3154500"/>
          </a:xfrm>
          <a:prstGeom prst="roundRect">
            <a:avLst>
              <a:gd fmla="val 2378" name="adj"/>
            </a:avLst>
          </a:prstGeom>
          <a:noFill/>
          <a:ln>
            <a:noFill/>
          </a:ln>
        </p:spPr>
      </p:pic>
      <p:sp>
        <p:nvSpPr>
          <p:cNvPr id="696" name="Google Shape;696;p42"/>
          <p:cNvSpPr/>
          <p:nvPr/>
        </p:nvSpPr>
        <p:spPr>
          <a:xfrm>
            <a:off x="4022475" y="2212725"/>
            <a:ext cx="630000" cy="87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2"/>
          <p:cNvSpPr txBox="1"/>
          <p:nvPr/>
        </p:nvSpPr>
        <p:spPr>
          <a:xfrm>
            <a:off x="7679350" y="4590750"/>
            <a:ext cx="1243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*página 84 do relatório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</a:t>
            </a:r>
            <a:r>
              <a:rPr lang="en">
                <a:solidFill>
                  <a:schemeClr val="accent4"/>
                </a:solidFill>
              </a:rPr>
              <a:t>&gt;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‘begin.php’</a:t>
            </a:r>
            <a:endParaRPr baseline="30000"/>
          </a:p>
        </p:txBody>
      </p:sp>
      <p:grpSp>
        <p:nvGrpSpPr>
          <p:cNvPr id="703" name="Google Shape;703;p43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704" name="Google Shape;704;p43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9" name="Google Shape;739;p43"/>
          <p:cNvPicPr preferRelativeResize="0"/>
          <p:nvPr/>
        </p:nvPicPr>
        <p:blipFill rotWithShape="1">
          <a:blip r:embed="rId3">
            <a:alphaModFix/>
          </a:blip>
          <a:srcRect b="6144" l="3203" r="3128" t="5951"/>
          <a:stretch/>
        </p:blipFill>
        <p:spPr>
          <a:xfrm>
            <a:off x="2630350" y="1479425"/>
            <a:ext cx="6292800" cy="3154500"/>
          </a:xfrm>
          <a:prstGeom prst="roundRect">
            <a:avLst>
              <a:gd fmla="val 2378" name="adj"/>
            </a:avLst>
          </a:prstGeom>
          <a:noFill/>
          <a:ln>
            <a:noFill/>
          </a:ln>
        </p:spPr>
      </p:pic>
      <p:pic>
        <p:nvPicPr>
          <p:cNvPr id="740" name="Google Shape;740;p43"/>
          <p:cNvPicPr preferRelativeResize="0"/>
          <p:nvPr/>
        </p:nvPicPr>
        <p:blipFill rotWithShape="1">
          <a:blip r:embed="rId4">
            <a:alphaModFix/>
          </a:blip>
          <a:srcRect b="2951" l="1200" r="31734" t="2753"/>
          <a:stretch/>
        </p:blipFill>
        <p:spPr>
          <a:xfrm>
            <a:off x="2630350" y="1325550"/>
            <a:ext cx="6292800" cy="3646200"/>
          </a:xfrm>
          <a:prstGeom prst="roundRect">
            <a:avLst>
              <a:gd fmla="val 1407" name="adj"/>
            </a:avLst>
          </a:prstGeom>
          <a:noFill/>
          <a:ln>
            <a:noFill/>
          </a:ln>
        </p:spPr>
      </p:pic>
      <p:sp>
        <p:nvSpPr>
          <p:cNvPr id="741" name="Google Shape;741;p43"/>
          <p:cNvSpPr/>
          <p:nvPr/>
        </p:nvSpPr>
        <p:spPr>
          <a:xfrm>
            <a:off x="3407025" y="1743800"/>
            <a:ext cx="351600" cy="5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3"/>
          <p:cNvSpPr txBox="1"/>
          <p:nvPr/>
        </p:nvSpPr>
        <p:spPr>
          <a:xfrm>
            <a:off x="7737950" y="4927800"/>
            <a:ext cx="1243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*página 52 do relatório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</a:t>
            </a:r>
            <a:r>
              <a:rPr lang="en">
                <a:solidFill>
                  <a:schemeClr val="accent4"/>
                </a:solidFill>
              </a:rPr>
              <a:t>&gt;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‘begin.php’</a:t>
            </a:r>
            <a:endParaRPr baseline="30000"/>
          </a:p>
        </p:txBody>
      </p:sp>
      <p:grpSp>
        <p:nvGrpSpPr>
          <p:cNvPr id="748" name="Google Shape;748;p44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749" name="Google Shape;749;p44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4" name="Google Shape;784;p44"/>
          <p:cNvPicPr preferRelativeResize="0"/>
          <p:nvPr/>
        </p:nvPicPr>
        <p:blipFill rotWithShape="1">
          <a:blip r:embed="rId3">
            <a:alphaModFix/>
          </a:blip>
          <a:srcRect b="2400" l="1041" r="28127" t="2713"/>
          <a:stretch/>
        </p:blipFill>
        <p:spPr>
          <a:xfrm>
            <a:off x="2623025" y="1333500"/>
            <a:ext cx="6390900" cy="3607800"/>
          </a:xfrm>
          <a:prstGeom prst="roundRect">
            <a:avLst>
              <a:gd fmla="val 1831" name="adj"/>
            </a:avLst>
          </a:prstGeom>
          <a:noFill/>
          <a:ln>
            <a:noFill/>
          </a:ln>
        </p:spPr>
      </p:pic>
      <p:sp>
        <p:nvSpPr>
          <p:cNvPr id="785" name="Google Shape;785;p44"/>
          <p:cNvSpPr txBox="1"/>
          <p:nvPr/>
        </p:nvSpPr>
        <p:spPr>
          <a:xfrm>
            <a:off x="7770125" y="4891150"/>
            <a:ext cx="1243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*página 53 do relatório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API </a:t>
            </a:r>
            <a:r>
              <a:rPr lang="en">
                <a:solidFill>
                  <a:schemeClr val="accent4"/>
                </a:solidFill>
              </a:rPr>
              <a:t>&gt; ‘index.php’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791" name="Google Shape;791;p45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792" name="Google Shape;792;p45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5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5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5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300400" y="981800"/>
            <a:ext cx="630000" cy="87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45"/>
          <p:cNvPicPr preferRelativeResize="0"/>
          <p:nvPr/>
        </p:nvPicPr>
        <p:blipFill rotWithShape="1">
          <a:blip r:embed="rId3">
            <a:alphaModFix/>
          </a:blip>
          <a:srcRect b="4128" l="2133" r="23511" t="4128"/>
          <a:stretch/>
        </p:blipFill>
        <p:spPr>
          <a:xfrm>
            <a:off x="2818800" y="1301624"/>
            <a:ext cx="5605200" cy="3430800"/>
          </a:xfrm>
          <a:prstGeom prst="roundRect">
            <a:avLst>
              <a:gd fmla="val 1937" name="adj"/>
            </a:avLst>
          </a:prstGeom>
          <a:noFill/>
          <a:ln>
            <a:noFill/>
          </a:ln>
        </p:spPr>
      </p:pic>
      <p:sp>
        <p:nvSpPr>
          <p:cNvPr id="829" name="Google Shape;829;p45"/>
          <p:cNvSpPr txBox="1"/>
          <p:nvPr/>
        </p:nvSpPr>
        <p:spPr>
          <a:xfrm>
            <a:off x="7180200" y="4678675"/>
            <a:ext cx="1243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*página 81 do relatório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Código Sistema RFID </a:t>
            </a:r>
            <a:r>
              <a:rPr lang="en" sz="2800">
                <a:solidFill>
                  <a:schemeClr val="accent4"/>
                </a:solidFill>
              </a:rPr>
              <a:t>&gt; ‘script.php’</a:t>
            </a:r>
            <a:endParaRPr sz="2800">
              <a:solidFill>
                <a:schemeClr val="accent4"/>
              </a:solidFill>
            </a:endParaRPr>
          </a:p>
        </p:txBody>
      </p:sp>
      <p:grpSp>
        <p:nvGrpSpPr>
          <p:cNvPr id="835" name="Google Shape;835;p46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836" name="Google Shape;836;p46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46"/>
          <p:cNvSpPr/>
          <p:nvPr/>
        </p:nvSpPr>
        <p:spPr>
          <a:xfrm>
            <a:off x="300400" y="981800"/>
            <a:ext cx="630000" cy="87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46"/>
          <p:cNvPicPr preferRelativeResize="0"/>
          <p:nvPr/>
        </p:nvPicPr>
        <p:blipFill rotWithShape="1">
          <a:blip r:embed="rId3">
            <a:alphaModFix/>
          </a:blip>
          <a:srcRect b="2355" l="2370" r="2045" t="2297"/>
          <a:stretch/>
        </p:blipFill>
        <p:spPr>
          <a:xfrm>
            <a:off x="3939375" y="1253775"/>
            <a:ext cx="4252575" cy="37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6"/>
          <p:cNvSpPr txBox="1"/>
          <p:nvPr/>
        </p:nvSpPr>
        <p:spPr>
          <a:xfrm>
            <a:off x="6297275" y="4989000"/>
            <a:ext cx="20412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*semelhante à página 66 do relatório</a:t>
            </a: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da </a:t>
            </a:r>
            <a:r>
              <a:rPr lang="en">
                <a:solidFill>
                  <a:schemeClr val="accent4"/>
                </a:solidFill>
              </a:rPr>
              <a:t>Apresentação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292" name="Google Shape;292;p29"/>
          <p:cNvGraphicFramePr/>
          <p:nvPr/>
        </p:nvGraphicFramePr>
        <p:xfrm>
          <a:off x="720000" y="1444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{C9B1EBB7-56FD-4D6E-B365-7F9737E52FFA}</a:tableStyleId>
              </a:tblPr>
              <a:tblGrid>
                <a:gridCol w="2494575"/>
                <a:gridCol w="5209425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Finalidade do Projeto</a:t>
                      </a:r>
                      <a:endParaRPr sz="1100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Explicação sobre no que consiste o projeto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Ferramentas</a:t>
                      </a:r>
                      <a:r>
                        <a:rPr lang="en" sz="1100">
                          <a:solidFill>
                            <a:schemeClr val="accent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Usadas</a:t>
                      </a:r>
                      <a:endParaRPr sz="1100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Visualização do que foi utilizado no desenvolvimento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Arquitetura do Projeto</a:t>
                      </a:r>
                      <a:endParaRPr sz="11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Demonstração da arquitetura do projeto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Desenvolvimento</a:t>
                      </a:r>
                      <a:endParaRPr sz="11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Demonstração de algumas partes do projeto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Resultado Final</a:t>
                      </a:r>
                      <a:endParaRPr sz="110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Demonstração REAL do Projeto no seu estado final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Desenvolvimento Futuro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endParaRPr sz="110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Lista de pontos que serão melhorados numa versão futura</a:t>
                      </a:r>
                      <a:endParaRPr b="1"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Agradecimentos</a:t>
                      </a:r>
                      <a:endParaRPr sz="1100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Lista de pessoas a quem devo um agradecimento</a:t>
                      </a: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3" name="Google Shape;293;p29"/>
          <p:cNvSpPr txBox="1"/>
          <p:nvPr/>
        </p:nvSpPr>
        <p:spPr>
          <a:xfrm>
            <a:off x="716663" y="4401575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Sugestão:</a:t>
            </a:r>
            <a:b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1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Para </a:t>
            </a:r>
            <a:r>
              <a:rPr lang="en" sz="11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interromper, levante o braço.</a:t>
            </a:r>
            <a:endParaRPr sz="11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4020938" y="4401575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Informação Importante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b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1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 relatório possui informações mais detalhadas.</a:t>
            </a:r>
            <a:endParaRPr sz="11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7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FFFF"/>
                </a:solidFill>
              </a:rPr>
              <a:t>“Resultado Final”</a:t>
            </a:r>
            <a:r>
              <a:rPr lang="en" sz="3500">
                <a:solidFill>
                  <a:schemeClr val="accent4"/>
                </a:solidFill>
              </a:rPr>
              <a:t>: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879" name="Google Shape;879;p47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0" name="Google Shape;880;p47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Demonstração REAL do Projeto no seu estado final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81" name="Google Shape;881;p47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2" name="Google Shape;882;p47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3" name="Google Shape;883;p47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84" name="Google Shape;884;p47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885" name="Google Shape;885;p4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886" name="Google Shape;886;p4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8"/>
          <p:cNvSpPr txBox="1"/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Aviso</a:t>
            </a:r>
            <a:r>
              <a:rPr lang="en" sz="8000"/>
              <a:t>!</a:t>
            </a:r>
            <a:endParaRPr sz="8000"/>
          </a:p>
        </p:txBody>
      </p:sp>
      <p:sp>
        <p:nvSpPr>
          <p:cNvPr id="904" name="Google Shape;904;p48"/>
          <p:cNvSpPr txBox="1"/>
          <p:nvPr>
            <p:ph idx="1" type="subTitle"/>
          </p:nvPr>
        </p:nvSpPr>
        <p:spPr>
          <a:xfrm>
            <a:off x="4223100" y="3162850"/>
            <a:ext cx="4653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E9E9E"/>
                </a:solidFill>
              </a:rPr>
              <a:t>/* ====== Demonstração do Site ====== */</a:t>
            </a:r>
            <a:endParaRPr sz="14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A84F"/>
                </a:solidFill>
              </a:rPr>
              <a:t># === Demonstração do</a:t>
            </a:r>
            <a:r>
              <a:rPr lang="en" sz="1400">
                <a:solidFill>
                  <a:srgbClr val="6AA84F"/>
                </a:solidFill>
              </a:rPr>
              <a:t> Sistema RFID === #</a:t>
            </a:r>
            <a:endParaRPr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78D8"/>
                </a:solidFill>
              </a:rPr>
              <a:t>// === Demonstração da App Mobile === //</a:t>
            </a:r>
            <a:endParaRPr sz="1400">
              <a:solidFill>
                <a:srgbClr val="3C78D8"/>
              </a:solidFill>
            </a:endParaRPr>
          </a:p>
        </p:txBody>
      </p:sp>
      <p:sp>
        <p:nvSpPr>
          <p:cNvPr id="905" name="Google Shape;905;p48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06" name="Google Shape;906;p48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907" name="Google Shape;907;p48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48"/>
          <p:cNvSpPr txBox="1"/>
          <p:nvPr/>
        </p:nvSpPr>
        <p:spPr>
          <a:xfrm>
            <a:off x="7911475" y="193320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9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FFFF"/>
                </a:solidFill>
              </a:rPr>
              <a:t>“</a:t>
            </a:r>
            <a:r>
              <a:rPr lang="en" sz="3300">
                <a:solidFill>
                  <a:srgbClr val="00FFFF"/>
                </a:solidFill>
              </a:rPr>
              <a:t>Desenvolvimento Futuro</a:t>
            </a:r>
            <a:r>
              <a:rPr lang="en" sz="3300">
                <a:solidFill>
                  <a:srgbClr val="00FFFF"/>
                </a:solidFill>
              </a:rPr>
              <a:t>”</a:t>
            </a:r>
            <a:r>
              <a:rPr lang="en" sz="3300">
                <a:solidFill>
                  <a:schemeClr val="accent4"/>
                </a:solidFill>
              </a:rPr>
              <a:t>:</a:t>
            </a:r>
            <a:endParaRPr sz="3300">
              <a:solidFill>
                <a:schemeClr val="accent4"/>
              </a:solidFill>
            </a:endParaRPr>
          </a:p>
        </p:txBody>
      </p:sp>
      <p:sp>
        <p:nvSpPr>
          <p:cNvPr id="958" name="Google Shape;958;p49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59" name="Google Shape;959;p49"/>
          <p:cNvSpPr txBox="1"/>
          <p:nvPr>
            <p:ph idx="1" type="subTitle"/>
          </p:nvPr>
        </p:nvSpPr>
        <p:spPr>
          <a:xfrm>
            <a:off x="1918950" y="3185650"/>
            <a:ext cx="63009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Lista de pontos que serão melhorados numa versão futura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60" name="Google Shape;960;p49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1" name="Google Shape;961;p49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2" name="Google Shape;962;p49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963" name="Google Shape;963;p49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964" name="Google Shape;964;p4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965" name="Google Shape;965;p4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</a:t>
            </a:r>
            <a:r>
              <a:rPr lang="en">
                <a:solidFill>
                  <a:schemeClr val="accent4"/>
                </a:solidFill>
              </a:rPr>
              <a:t>Futuro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83" name="Google Shape;983;p50"/>
          <p:cNvSpPr txBox="1"/>
          <p:nvPr>
            <p:ph idx="1" type="subTitle"/>
          </p:nvPr>
        </p:nvSpPr>
        <p:spPr>
          <a:xfrm>
            <a:off x="3500600" y="1695175"/>
            <a:ext cx="2639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Pedido/Associação da Tag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Novas funções para o Criador do Torneio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0"/>
          <p:cNvSpPr txBox="1"/>
          <p:nvPr>
            <p:ph idx="2" type="subTitle"/>
          </p:nvPr>
        </p:nvSpPr>
        <p:spPr>
          <a:xfrm>
            <a:off x="6445800" y="1695175"/>
            <a:ext cx="24747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Sistema de Carregamentos + Loja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Criar integrações com o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0"/>
          <p:cNvSpPr txBox="1"/>
          <p:nvPr>
            <p:ph idx="3" type="subTitle"/>
          </p:nvPr>
        </p:nvSpPr>
        <p:spPr>
          <a:xfrm>
            <a:off x="3500600" y="3566750"/>
            <a:ext cx="2639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Mostrar detalhes do torneio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Permitir participar num torneio pela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0"/>
          <p:cNvSpPr txBox="1"/>
          <p:nvPr>
            <p:ph idx="4" type="subTitle"/>
          </p:nvPr>
        </p:nvSpPr>
        <p:spPr>
          <a:xfrm>
            <a:off x="6445802" y="3566750"/>
            <a:ext cx="24747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Melhorar UI/UX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Criar mais tipos de utilizadores</a:t>
            </a:r>
            <a:endParaRPr/>
          </a:p>
        </p:txBody>
      </p:sp>
      <p:sp>
        <p:nvSpPr>
          <p:cNvPr id="987" name="Google Shape;987;p50"/>
          <p:cNvSpPr txBox="1"/>
          <p:nvPr>
            <p:ph idx="5" type="subTitle"/>
          </p:nvPr>
        </p:nvSpPr>
        <p:spPr>
          <a:xfrm>
            <a:off x="3194436" y="13420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Site:</a:t>
            </a:r>
            <a:endParaRPr/>
          </a:p>
        </p:txBody>
      </p:sp>
      <p:sp>
        <p:nvSpPr>
          <p:cNvPr id="988" name="Google Shape;988;p50"/>
          <p:cNvSpPr txBox="1"/>
          <p:nvPr>
            <p:ph idx="6" type="subTitle"/>
          </p:nvPr>
        </p:nvSpPr>
        <p:spPr>
          <a:xfrm>
            <a:off x="3194424" y="3213650"/>
            <a:ext cx="22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Mobile:</a:t>
            </a:r>
            <a:endParaRPr/>
          </a:p>
        </p:txBody>
      </p:sp>
      <p:sp>
        <p:nvSpPr>
          <p:cNvPr id="989" name="Google Shape;989;p50"/>
          <p:cNvSpPr txBox="1"/>
          <p:nvPr>
            <p:ph idx="7" type="subTitle"/>
          </p:nvPr>
        </p:nvSpPr>
        <p:spPr>
          <a:xfrm>
            <a:off x="6139600" y="1342075"/>
            <a:ext cx="259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Sistema RFID: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0" name="Google Shape;990;p50"/>
          <p:cNvSpPr txBox="1"/>
          <p:nvPr>
            <p:ph idx="8" type="subTitle"/>
          </p:nvPr>
        </p:nvSpPr>
        <p:spPr>
          <a:xfrm>
            <a:off x="6139611" y="32136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</a:t>
            </a:r>
            <a:r>
              <a:rPr lang="en"/>
              <a:t>:</a:t>
            </a:r>
            <a:endParaRPr/>
          </a:p>
        </p:txBody>
      </p:sp>
      <p:grpSp>
        <p:nvGrpSpPr>
          <p:cNvPr id="991" name="Google Shape;991;p50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992" name="Google Shape;992;p50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1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FFFF"/>
                </a:solidFill>
              </a:rPr>
              <a:t>“Agradecimentos”</a:t>
            </a:r>
            <a:r>
              <a:rPr lang="en" sz="3500">
                <a:solidFill>
                  <a:schemeClr val="accent4"/>
                </a:solidFill>
              </a:rPr>
              <a:t>: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1032" name="Google Shape;1032;p51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033" name="Google Shape;1033;p51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Lista de pessoas a quem devo um agradecimento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4" name="Google Shape;1034;p51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037" name="Google Shape;1037;p51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1038" name="Google Shape;1038;p5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39" name="Google Shape;1039;p5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de Agradecimentos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057" name="Google Shape;1057;p52"/>
          <p:cNvGraphicFramePr/>
          <p:nvPr/>
        </p:nvGraphicFramePr>
        <p:xfrm>
          <a:off x="1336938" y="1427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{8DC34D41-26BA-4A64-BA2B-EE9702D1E803}</a:tableStyleId>
              </a:tblPr>
              <a:tblGrid>
                <a:gridCol w="1617525"/>
                <a:gridCol w="1617525"/>
                <a:gridCol w="1617525"/>
                <a:gridCol w="1617525"/>
              </a:tblGrid>
              <a:tr h="65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Profª Fátima</a:t>
                      </a:r>
                      <a:endParaRPr sz="1200">
                        <a:solidFill>
                          <a:schemeClr val="dk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Profº Bruno</a:t>
                      </a:r>
                      <a:endParaRPr sz="1200">
                        <a:solidFill>
                          <a:schemeClr val="accent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Profº França</a:t>
                      </a:r>
                      <a:endParaRPr sz="1200">
                        <a:solidFill>
                          <a:schemeClr val="accent1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Profª Susana</a:t>
                      </a:r>
                      <a:endParaRPr sz="1200">
                        <a:solidFill>
                          <a:schemeClr val="accent5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Profª Lúcia</a:t>
                      </a:r>
                      <a:endParaRPr sz="12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Profº Braga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Profº Pinheiro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Profº Vidal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Bot’n Roll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Ciência Viva</a:t>
                      </a:r>
                      <a:endParaRPr sz="12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Clube de Robótica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DFRobot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Escola</a:t>
                      </a:r>
                      <a:endParaRPr sz="1200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Érica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Vasco</a:t>
                      </a:r>
                      <a:endParaRPr sz="12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Eu :)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Rui</a:t>
                      </a:r>
                      <a:endParaRPr sz="1200">
                        <a:solidFill>
                          <a:schemeClr val="dk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RISI</a:t>
                      </a:r>
                      <a:endParaRPr sz="1200">
                        <a:solidFill>
                          <a:schemeClr val="accent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Pais</a:t>
                      </a:r>
                      <a:endParaRPr sz="1200">
                        <a:solidFill>
                          <a:schemeClr val="accent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12ºL</a:t>
                      </a:r>
                      <a:endParaRPr sz="1200">
                        <a:solidFill>
                          <a:schemeClr val="accent5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58" name="Google Shape;1058;p52"/>
          <p:cNvSpPr txBox="1"/>
          <p:nvPr/>
        </p:nvSpPr>
        <p:spPr>
          <a:xfrm>
            <a:off x="101288" y="12228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9" name="Google Shape;1059;p52"/>
          <p:cNvSpPr txBox="1"/>
          <p:nvPr/>
        </p:nvSpPr>
        <p:spPr>
          <a:xfrm>
            <a:off x="8495700" y="406345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0" name="Google Shape;1060;p52"/>
          <p:cNvSpPr txBox="1"/>
          <p:nvPr/>
        </p:nvSpPr>
        <p:spPr>
          <a:xfrm>
            <a:off x="6639450" y="4822750"/>
            <a:ext cx="12438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não está por ordem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3"/>
          <p:cNvSpPr txBox="1"/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Fim da</a:t>
            </a:r>
            <a:r>
              <a:rPr lang="en" sz="3600">
                <a:solidFill>
                  <a:schemeClr val="accent4"/>
                </a:solidFill>
              </a:rPr>
              <a:t> Apresentação</a:t>
            </a:r>
            <a:endParaRPr sz="3600">
              <a:solidFill>
                <a:schemeClr val="accent4"/>
              </a:solidFill>
            </a:endParaRPr>
          </a:p>
        </p:txBody>
      </p:sp>
      <p:grpSp>
        <p:nvGrpSpPr>
          <p:cNvPr id="1066" name="Google Shape;1066;p53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1067" name="Google Shape;1067;p53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53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3" name="Google Shape;1113;p53"/>
          <p:cNvSpPr txBox="1"/>
          <p:nvPr/>
        </p:nvSpPr>
        <p:spPr>
          <a:xfrm>
            <a:off x="731317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4" name="Google Shape;1114;p53"/>
          <p:cNvSpPr txBox="1"/>
          <p:nvPr/>
        </p:nvSpPr>
        <p:spPr>
          <a:xfrm>
            <a:off x="7778275" y="40494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115" name="Google Shape;1115;p53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FFFF"/>
                </a:solidFill>
              </a:rPr>
              <a:t>“Finalidade do Projeto”</a:t>
            </a:r>
            <a:r>
              <a:rPr lang="en" sz="3500">
                <a:solidFill>
                  <a:schemeClr val="accent4"/>
                </a:solidFill>
              </a:rPr>
              <a:t>: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300" name="Google Shape;300;p30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1" name="Google Shape;301;p30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“Explicação sobre no que consiste o projeto”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306" name="Google Shape;306;p30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307" name="Google Shape;307;p30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713225" y="535650"/>
            <a:ext cx="3165900" cy="12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Finalidade </a:t>
            </a:r>
            <a:r>
              <a:rPr lang="en">
                <a:solidFill>
                  <a:schemeClr val="accent4"/>
                </a:solidFill>
              </a:rPr>
              <a:t>do Projeto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5" name="Google Shape;325;p31"/>
          <p:cNvSpPr txBox="1"/>
          <p:nvPr>
            <p:ph idx="1" type="subTitle"/>
          </p:nvPr>
        </p:nvSpPr>
        <p:spPr>
          <a:xfrm>
            <a:off x="713225" y="1737750"/>
            <a:ext cx="31659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Permitir que qualquer um consiga criar, gerir e participar em torneios de eSports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Tornar tudo acessível por um só lugar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Criação do primeiro passo necessário para gestão de eventos</a:t>
            </a: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8013875" y="40449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300" y="618625"/>
            <a:ext cx="3829949" cy="390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FFFF"/>
                </a:solidFill>
              </a:rPr>
              <a:t>“Ferramentas Usadas”</a:t>
            </a:r>
            <a:r>
              <a:rPr lang="en" sz="3500">
                <a:solidFill>
                  <a:schemeClr val="accent4"/>
                </a:solidFill>
              </a:rPr>
              <a:t>: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333" name="Google Shape;333;p32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2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Visualização do que foi utilizado no desenvolvimento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339" name="Google Shape;339;p3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340" name="Google Shape;340;p3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</a:t>
            </a:r>
            <a:r>
              <a:rPr lang="en">
                <a:solidFill>
                  <a:schemeClr val="accent4"/>
                </a:solidFill>
              </a:rPr>
              <a:t>de Software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358" name="Google Shape;358;p33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359" name="Google Shape;359;p33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88" y="1409813"/>
            <a:ext cx="1611400" cy="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000" y="2259438"/>
            <a:ext cx="795375" cy="8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338" y="2135525"/>
            <a:ext cx="1004125" cy="10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1595" y="1388325"/>
            <a:ext cx="898125" cy="8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7">
            <a:alphaModFix/>
          </a:blip>
          <a:srcRect b="37208" l="13804" r="8027" t="36652"/>
          <a:stretch/>
        </p:blipFill>
        <p:spPr>
          <a:xfrm>
            <a:off x="4190475" y="3067150"/>
            <a:ext cx="1906025" cy="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0650" y="2945875"/>
            <a:ext cx="10572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9">
            <a:alphaModFix/>
          </a:blip>
          <a:srcRect b="0" l="0" r="51620" t="0"/>
          <a:stretch/>
        </p:blipFill>
        <p:spPr>
          <a:xfrm>
            <a:off x="3138624" y="3839150"/>
            <a:ext cx="898126" cy="8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1813" y="4113500"/>
            <a:ext cx="849625" cy="8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11">
            <a:alphaModFix/>
          </a:blip>
          <a:srcRect b="0" l="0" r="45181" t="0"/>
          <a:stretch/>
        </p:blipFill>
        <p:spPr>
          <a:xfrm>
            <a:off x="6096500" y="4257450"/>
            <a:ext cx="16097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Equipamentos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de Hardware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408" name="Google Shape;408;p34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409" name="Google Shape;409;p34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75" y="1734575"/>
            <a:ext cx="2041200" cy="1972200"/>
          </a:xfrm>
          <a:prstGeom prst="roundRect">
            <a:avLst>
              <a:gd fmla="val 5062" name="adj"/>
            </a:avLst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350" y="1425200"/>
            <a:ext cx="1552500" cy="1400100"/>
          </a:xfrm>
          <a:prstGeom prst="roundRect">
            <a:avLst>
              <a:gd fmla="val 6375" name="adj"/>
            </a:avLst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750" y="3366175"/>
            <a:ext cx="1866900" cy="1247700"/>
          </a:xfrm>
          <a:prstGeom prst="roundRect">
            <a:avLst>
              <a:gd fmla="val 823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FFFF"/>
                </a:solidFill>
              </a:rPr>
              <a:t>“Arquitetura do Projeto”</a:t>
            </a:r>
            <a:r>
              <a:rPr lang="en" sz="3300">
                <a:solidFill>
                  <a:schemeClr val="accent4"/>
                </a:solidFill>
              </a:rPr>
              <a:t>:</a:t>
            </a:r>
            <a:endParaRPr sz="3300">
              <a:solidFill>
                <a:schemeClr val="accent4"/>
              </a:solidFill>
            </a:endParaRPr>
          </a:p>
        </p:txBody>
      </p:sp>
      <p:sp>
        <p:nvSpPr>
          <p:cNvPr id="452" name="Google Shape;452;p35"/>
          <p:cNvSpPr txBox="1"/>
          <p:nvPr>
            <p:ph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3" name="Google Shape;453;p35"/>
          <p:cNvSpPr txBox="1"/>
          <p:nvPr>
            <p:ph idx="1" type="subTitle"/>
          </p:nvPr>
        </p:nvSpPr>
        <p:spPr>
          <a:xfrm>
            <a:off x="1918950" y="3185650"/>
            <a:ext cx="60438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“</a:t>
            </a:r>
            <a:r>
              <a:rPr lang="en" sz="1400">
                <a:solidFill>
                  <a:schemeClr val="accent5"/>
                </a:solidFill>
              </a:rPr>
              <a:t>Demonstração da arquitetura do projeto</a:t>
            </a:r>
            <a:r>
              <a:rPr lang="en" sz="1400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458" name="Google Shape;458;p3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59" name="Google Shape;459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100" y="1381187"/>
            <a:ext cx="5907000" cy="3330300"/>
          </a:xfrm>
          <a:prstGeom prst="roundRect">
            <a:avLst>
              <a:gd fmla="val 4692" name="adj"/>
            </a:avLst>
          </a:prstGeom>
          <a:noFill/>
          <a:ln>
            <a:noFill/>
          </a:ln>
        </p:spPr>
      </p:pic>
      <p:sp>
        <p:nvSpPr>
          <p:cNvPr id="477" name="Google Shape;47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do Projeto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478" name="Google Shape;478;p36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479" name="Google Shape;479;p36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